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6" r:id="rId6"/>
    <p:sldId id="258" r:id="rId7"/>
    <p:sldId id="257" r:id="rId8"/>
    <p:sldId id="259" r:id="rId9"/>
    <p:sldId id="260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FF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 autoAdjust="0"/>
    <p:restoredTop sz="94669" autoAdjust="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3ABED-0895-41EB-8BB2-47F18C950DF1}" type="datetimeFigureOut">
              <a:rPr lang="nl-NL" smtClean="0"/>
              <a:t>17-10-2019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1F8BF-2232-4CBF-B742-8C4116C83D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4913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3ABED-0895-41EB-8BB2-47F18C950DF1}" type="datetimeFigureOut">
              <a:rPr lang="nl-NL" smtClean="0"/>
              <a:t>17-10-2019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1F8BF-2232-4CBF-B742-8C4116C83D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5100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3ABED-0895-41EB-8BB2-47F18C950DF1}" type="datetimeFigureOut">
              <a:rPr lang="nl-NL" smtClean="0"/>
              <a:t>17-10-2019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1F8BF-2232-4CBF-B742-8C4116C83D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3441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3ABED-0895-41EB-8BB2-47F18C950DF1}" type="datetimeFigureOut">
              <a:rPr lang="nl-NL" smtClean="0"/>
              <a:t>17-10-2019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1F8BF-2232-4CBF-B742-8C4116C83D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9789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3ABED-0895-41EB-8BB2-47F18C950DF1}" type="datetimeFigureOut">
              <a:rPr lang="nl-NL" smtClean="0"/>
              <a:t>17-10-2019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1F8BF-2232-4CBF-B742-8C4116C83D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5636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3ABED-0895-41EB-8BB2-47F18C950DF1}" type="datetimeFigureOut">
              <a:rPr lang="nl-NL" smtClean="0"/>
              <a:t>17-10-2019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1F8BF-2232-4CBF-B742-8C4116C83D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4101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3ABED-0895-41EB-8BB2-47F18C950DF1}" type="datetimeFigureOut">
              <a:rPr lang="nl-NL" smtClean="0"/>
              <a:t>17-10-2019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1F8BF-2232-4CBF-B742-8C4116C83D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8109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3ABED-0895-41EB-8BB2-47F18C950DF1}" type="datetimeFigureOut">
              <a:rPr lang="nl-NL" smtClean="0"/>
              <a:t>17-10-2019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1F8BF-2232-4CBF-B742-8C4116C83D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63520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3ABED-0895-41EB-8BB2-47F18C950DF1}" type="datetimeFigureOut">
              <a:rPr lang="nl-NL" smtClean="0"/>
              <a:t>17-10-2019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1F8BF-2232-4CBF-B742-8C4116C83D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1582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3ABED-0895-41EB-8BB2-47F18C950DF1}" type="datetimeFigureOut">
              <a:rPr lang="nl-NL" smtClean="0"/>
              <a:t>17-10-2019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1F8BF-2232-4CBF-B742-8C4116C83D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3068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3ABED-0895-41EB-8BB2-47F18C950DF1}" type="datetimeFigureOut">
              <a:rPr lang="nl-NL" smtClean="0"/>
              <a:t>17-10-2019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1F8BF-2232-4CBF-B742-8C4116C83D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9399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C3ABED-0895-41EB-8BB2-47F18C950DF1}" type="datetimeFigureOut">
              <a:rPr lang="nl-NL" smtClean="0"/>
              <a:t>17-10-2019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F1F8BF-2232-4CBF-B742-8C4116C83D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06613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52128"/>
          </a:xfrm>
        </p:spPr>
        <p:txBody>
          <a:bodyPr/>
          <a:lstStyle/>
          <a:p>
            <a:r>
              <a:rPr lang="nl-NL" dirty="0" smtClean="0"/>
              <a:t>Wat staat er op een etiket?</a:t>
            </a:r>
            <a:endParaRPr lang="nl-NL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917772"/>
            <a:ext cx="4104456" cy="5845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0408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132526"/>
            <a:ext cx="3888432" cy="6608842"/>
          </a:xfrm>
        </p:spPr>
        <p:txBody>
          <a:bodyPr>
            <a:normAutofit fontScale="90000"/>
          </a:bodyPr>
          <a:lstStyle/>
          <a:p>
            <a:pPr lvl="1" eaLnBrk="1" hangingPunct="1">
              <a:lnSpc>
                <a:spcPct val="80000"/>
              </a:lnSpc>
            </a:pPr>
            <a:r>
              <a:rPr lang="nl-NL" sz="2000" b="1" dirty="0" smtClean="0"/>
              <a:t/>
            </a:r>
            <a:br>
              <a:rPr lang="nl-NL" sz="2000" b="1" dirty="0" smtClean="0"/>
            </a:br>
            <a:r>
              <a:rPr lang="nl-NL" sz="2000" b="1" dirty="0" smtClean="0"/>
              <a:t/>
            </a:r>
            <a:br>
              <a:rPr lang="nl-NL" sz="2000" b="1" dirty="0" smtClean="0"/>
            </a:br>
            <a:r>
              <a:rPr lang="nl-NL" sz="2000" b="1" dirty="0" smtClean="0"/>
              <a:t>Ingrediënten</a:t>
            </a:r>
            <a:r>
              <a:rPr lang="nl-NL" sz="1600" dirty="0" smtClean="0"/>
              <a:t>. Wat het </a:t>
            </a:r>
            <a:r>
              <a:rPr lang="nl-NL" sz="1600" u="sng" dirty="0"/>
              <a:t>meest</a:t>
            </a:r>
            <a:r>
              <a:rPr lang="nl-NL" sz="1600" dirty="0"/>
              <a:t> in het product zit, staat </a:t>
            </a:r>
            <a:r>
              <a:rPr lang="nl-NL" sz="1600" dirty="0" smtClean="0"/>
              <a:t>vooraan</a:t>
            </a:r>
            <a:r>
              <a:rPr lang="nl-NL" sz="1600" dirty="0" smtClean="0">
                <a:latin typeface="+mn-lt"/>
              </a:rPr>
              <a:t>. Wat er </a:t>
            </a:r>
            <a:r>
              <a:rPr lang="nl-NL" sz="1600" dirty="0">
                <a:latin typeface="+mn-lt"/>
              </a:rPr>
              <a:t>het </a:t>
            </a:r>
            <a:r>
              <a:rPr lang="nl-NL" sz="1600" u="sng" dirty="0">
                <a:latin typeface="+mn-lt"/>
              </a:rPr>
              <a:t>mins</a:t>
            </a:r>
            <a:r>
              <a:rPr lang="nl-NL" sz="1600" dirty="0">
                <a:latin typeface="+mn-lt"/>
              </a:rPr>
              <a:t>t inzit </a:t>
            </a:r>
            <a:r>
              <a:rPr lang="nl-NL" sz="1600" dirty="0" smtClean="0">
                <a:latin typeface="+mn-lt"/>
              </a:rPr>
              <a:t>achteraan.</a:t>
            </a:r>
            <a:br>
              <a:rPr lang="nl-NL" sz="1600" dirty="0" smtClean="0">
                <a:latin typeface="+mn-lt"/>
              </a:rPr>
            </a:br>
            <a:r>
              <a:rPr lang="nl-BE" sz="1600" dirty="0" smtClean="0">
                <a:latin typeface="+mn-lt"/>
                <a:ea typeface="Tahoma" pitchFamily="34" charset="0"/>
                <a:cs typeface="Tahoma" pitchFamily="34" charset="0"/>
              </a:rPr>
              <a:t>Info over </a:t>
            </a:r>
            <a:r>
              <a:rPr lang="nl-BE" sz="1600" b="1" dirty="0" smtClean="0">
                <a:latin typeface="+mn-lt"/>
                <a:ea typeface="Tahoma" pitchFamily="34" charset="0"/>
                <a:cs typeface="Tahoma" pitchFamily="34" charset="0"/>
              </a:rPr>
              <a:t>allergenen</a:t>
            </a:r>
            <a:r>
              <a:rPr lang="nl-BE" sz="1600" dirty="0" smtClean="0">
                <a:latin typeface="+mn-lt"/>
                <a:ea typeface="Tahoma" pitchFamily="34" charset="0"/>
                <a:cs typeface="Tahoma" pitchFamily="34" charset="0"/>
              </a:rPr>
              <a:t>: belangrijk voor mensen die allergisch zijn aan bepaalde voedingsstoffen of toevoegingen</a:t>
            </a:r>
            <a:r>
              <a:rPr lang="nl-NL" sz="1600" b="1" dirty="0" smtClean="0"/>
              <a:t/>
            </a:r>
            <a:br>
              <a:rPr lang="nl-NL" sz="1600" b="1" dirty="0" smtClean="0"/>
            </a:br>
            <a:r>
              <a:rPr lang="nl-NL" sz="2000" b="1" dirty="0" smtClean="0"/>
              <a:t/>
            </a:r>
            <a:br>
              <a:rPr lang="nl-NL" sz="2000" b="1" dirty="0" smtClean="0"/>
            </a:br>
            <a:r>
              <a:rPr lang="nl-NL" sz="2000" b="1" dirty="0" smtClean="0"/>
              <a:t>Voedingswaarde</a:t>
            </a:r>
            <a:r>
              <a:rPr lang="nl-NL" sz="2000" dirty="0" smtClean="0"/>
              <a:t> </a:t>
            </a:r>
            <a:r>
              <a:rPr lang="nl-NL" sz="1400" dirty="0" smtClean="0"/>
              <a:t>:schijf van 5</a:t>
            </a:r>
            <a:br>
              <a:rPr lang="nl-NL" sz="1400" dirty="0" smtClean="0"/>
            </a:br>
            <a:r>
              <a:rPr lang="nl-BE" altLang="nl-NL" sz="1600" b="1" dirty="0" smtClean="0">
                <a:latin typeface="+mn-lt"/>
                <a:cs typeface="Tahoma" panose="020B0604030504040204" pitchFamily="34" charset="0"/>
              </a:rPr>
              <a:t>Energie: </a:t>
            </a:r>
            <a:r>
              <a:rPr lang="nl-BE" altLang="nl-NL" sz="1600" dirty="0" smtClean="0">
                <a:latin typeface="+mn-lt"/>
                <a:cs typeface="Tahoma" panose="020B0604030504040204" pitchFamily="34" charset="0"/>
              </a:rPr>
              <a:t>uitgedrukt in </a:t>
            </a:r>
            <a:r>
              <a:rPr lang="nl-BE" altLang="nl-NL" sz="1600" u="sng" dirty="0" smtClean="0">
                <a:latin typeface="+mn-lt"/>
                <a:cs typeface="Tahoma" panose="020B0604030504040204" pitchFamily="34" charset="0"/>
              </a:rPr>
              <a:t>kilocalorieën </a:t>
            </a:r>
            <a:r>
              <a:rPr lang="nl-BE" altLang="nl-NL" sz="1600" dirty="0" smtClean="0">
                <a:latin typeface="+mn-lt"/>
                <a:cs typeface="Tahoma" panose="020B0604030504040204" pitchFamily="34" charset="0"/>
              </a:rPr>
              <a:t>(kcal) of </a:t>
            </a:r>
            <a:r>
              <a:rPr lang="nl-BE" altLang="nl-NL" sz="1600" u="sng" dirty="0" smtClean="0">
                <a:latin typeface="+mn-lt"/>
                <a:cs typeface="Tahoma" panose="020B0604030504040204" pitchFamily="34" charset="0"/>
              </a:rPr>
              <a:t>kilojoule</a:t>
            </a:r>
            <a:r>
              <a:rPr lang="nl-BE" altLang="nl-NL" sz="1600" dirty="0" smtClean="0">
                <a:latin typeface="+mn-lt"/>
                <a:cs typeface="Tahoma" panose="020B0604030504040204" pitchFamily="34" charset="0"/>
              </a:rPr>
              <a:t> (kJ). </a:t>
            </a:r>
            <a:br>
              <a:rPr lang="nl-BE" altLang="nl-NL" sz="1600" dirty="0" smtClean="0">
                <a:latin typeface="+mn-lt"/>
                <a:cs typeface="Tahoma" panose="020B0604030504040204" pitchFamily="34" charset="0"/>
              </a:rPr>
            </a:br>
            <a:r>
              <a:rPr lang="nl-BE" altLang="nl-NL" sz="1600" dirty="0" smtClean="0">
                <a:latin typeface="+mn-lt"/>
                <a:cs typeface="Tahoma" panose="020B0604030504040204" pitchFamily="34" charset="0"/>
              </a:rPr>
              <a:t/>
            </a:r>
            <a:br>
              <a:rPr lang="nl-BE" altLang="nl-NL" sz="1600" dirty="0" smtClean="0">
                <a:latin typeface="+mn-lt"/>
                <a:cs typeface="Tahoma" panose="020B0604030504040204" pitchFamily="34" charset="0"/>
              </a:rPr>
            </a:br>
            <a:r>
              <a:rPr lang="nl-BE" altLang="nl-NL" sz="1600" b="1" dirty="0" smtClean="0">
                <a:latin typeface="+mn-lt"/>
                <a:cs typeface="Tahoma" panose="020B0604030504040204" pitchFamily="34" charset="0"/>
              </a:rPr>
              <a:t>Koolhydraten: </a:t>
            </a:r>
            <a:r>
              <a:rPr lang="nl-BE" altLang="nl-NL" sz="1600" u="sng" dirty="0" smtClean="0">
                <a:latin typeface="+mn-lt"/>
                <a:cs typeface="Tahoma" panose="020B0604030504040204" pitchFamily="34" charset="0"/>
              </a:rPr>
              <a:t>suikers</a:t>
            </a:r>
            <a:r>
              <a:rPr lang="nl-BE" altLang="nl-NL" sz="1600" dirty="0" smtClean="0">
                <a:latin typeface="+mn-lt"/>
                <a:cs typeface="Tahoma" panose="020B0604030504040204" pitchFamily="34" charset="0"/>
              </a:rPr>
              <a:t> en meervoudige koolhydraten (</a:t>
            </a:r>
            <a:r>
              <a:rPr lang="nl-BE" altLang="nl-NL" sz="1600" u="sng" dirty="0" smtClean="0">
                <a:latin typeface="+mn-lt"/>
                <a:cs typeface="Tahoma" panose="020B0604030504040204" pitchFamily="34" charset="0"/>
              </a:rPr>
              <a:t>zetmeel</a:t>
            </a:r>
            <a:r>
              <a:rPr lang="nl-BE" altLang="nl-NL" sz="1600" dirty="0" smtClean="0">
                <a:latin typeface="+mn-lt"/>
                <a:cs typeface="Tahoma" panose="020B0604030504040204" pitchFamily="34" charset="0"/>
              </a:rPr>
              <a:t>). </a:t>
            </a:r>
            <a:br>
              <a:rPr lang="nl-BE" altLang="nl-NL" sz="1600" dirty="0" smtClean="0">
                <a:latin typeface="+mn-lt"/>
                <a:cs typeface="Tahoma" panose="020B0604030504040204" pitchFamily="34" charset="0"/>
              </a:rPr>
            </a:br>
            <a:r>
              <a:rPr lang="nl-BE" altLang="nl-NL" sz="1600" dirty="0" smtClean="0">
                <a:latin typeface="+mn-lt"/>
                <a:cs typeface="Tahoma" panose="020B0604030504040204" pitchFamily="34" charset="0"/>
              </a:rPr>
              <a:t/>
            </a:r>
            <a:br>
              <a:rPr lang="nl-BE" altLang="nl-NL" sz="1600" dirty="0" smtClean="0">
                <a:latin typeface="+mn-lt"/>
                <a:cs typeface="Tahoma" panose="020B0604030504040204" pitchFamily="34" charset="0"/>
              </a:rPr>
            </a:br>
            <a:r>
              <a:rPr lang="nl-BE" altLang="nl-NL" sz="1600" b="1" dirty="0" smtClean="0">
                <a:latin typeface="+mn-lt"/>
                <a:cs typeface="Tahoma" panose="020B0604030504040204" pitchFamily="34" charset="0"/>
              </a:rPr>
              <a:t>Vetten</a:t>
            </a:r>
            <a:r>
              <a:rPr lang="nl-BE" altLang="nl-NL" sz="1600" dirty="0" smtClean="0">
                <a:latin typeface="+mn-lt"/>
                <a:cs typeface="Tahoma" panose="020B0604030504040204" pitchFamily="34" charset="0"/>
              </a:rPr>
              <a:t> </a:t>
            </a:r>
            <a:r>
              <a:rPr lang="nl-BE" altLang="nl-NL" sz="1600" u="sng" dirty="0" smtClean="0">
                <a:latin typeface="+mn-lt"/>
                <a:cs typeface="Tahoma" panose="020B0604030504040204" pitchFamily="34" charset="0"/>
              </a:rPr>
              <a:t>verzadigde</a:t>
            </a:r>
            <a:r>
              <a:rPr lang="nl-BE" altLang="nl-NL" sz="1600" dirty="0" smtClean="0">
                <a:latin typeface="+mn-lt"/>
                <a:cs typeface="Tahoma" panose="020B0604030504040204" pitchFamily="34" charset="0"/>
              </a:rPr>
              <a:t> en </a:t>
            </a:r>
            <a:r>
              <a:rPr lang="nl-BE" altLang="nl-NL" sz="1600" u="sng" dirty="0" smtClean="0">
                <a:latin typeface="+mn-lt"/>
                <a:cs typeface="Tahoma" panose="020B0604030504040204" pitchFamily="34" charset="0"/>
              </a:rPr>
              <a:t>onverzadigde vetten</a:t>
            </a:r>
            <a:r>
              <a:rPr lang="nl-BE" altLang="nl-NL" sz="1600" dirty="0" smtClean="0">
                <a:latin typeface="+mn-lt"/>
                <a:cs typeface="Tahoma" panose="020B0604030504040204" pitchFamily="34" charset="0"/>
              </a:rPr>
              <a:t>. </a:t>
            </a:r>
            <a:r>
              <a:rPr lang="nl-BE" altLang="nl-NL" sz="3200" dirty="0" smtClean="0">
                <a:latin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nl-BE" altLang="nl-NL" sz="3200" dirty="0" smtClean="0">
                <a:latin typeface="Tahoma" panose="020B0604030504040204" pitchFamily="34" charset="0"/>
                <a:cs typeface="Tahoma" panose="020B0604030504040204" pitchFamily="34" charset="0"/>
              </a:rPr>
            </a:br>
            <a:r>
              <a:rPr lang="nl-NL" sz="2000" b="1" dirty="0" smtClean="0"/>
              <a:t/>
            </a:r>
            <a:br>
              <a:rPr lang="nl-NL" sz="2000" b="1" dirty="0" smtClean="0"/>
            </a:br>
            <a:r>
              <a:rPr lang="nl-NL" sz="1400" b="1" dirty="0" smtClean="0"/>
              <a:t>Referentie inname</a:t>
            </a:r>
            <a:r>
              <a:rPr lang="nl-NL" sz="1400" dirty="0" smtClean="0"/>
              <a:t>: maximale hoeveelheid om elke dag te eten.</a:t>
            </a:r>
            <a:br>
              <a:rPr lang="nl-NL" sz="1400" dirty="0" smtClean="0"/>
            </a:br>
            <a:r>
              <a:rPr lang="nl-NL" sz="1400" b="1" dirty="0" smtClean="0"/>
              <a:t>ADH</a:t>
            </a:r>
            <a:r>
              <a:rPr lang="nl-NL" sz="1400" dirty="0" smtClean="0"/>
              <a:t>: aanbevolen dagelijkse hoeveelheid</a:t>
            </a:r>
            <a:br>
              <a:rPr lang="nl-NL" sz="1400" dirty="0" smtClean="0"/>
            </a:br>
            <a:r>
              <a:rPr lang="nl-NL" sz="2000" b="1" dirty="0" smtClean="0"/>
              <a:t/>
            </a:r>
            <a:br>
              <a:rPr lang="nl-NL" sz="2000" b="1" dirty="0" smtClean="0"/>
            </a:br>
            <a:r>
              <a:rPr lang="nl-NL" sz="2000" b="1" dirty="0" smtClean="0"/>
              <a:t>Bewaaradvies</a:t>
            </a:r>
            <a:br>
              <a:rPr lang="nl-NL" sz="2000" b="1" dirty="0" smtClean="0"/>
            </a:br>
            <a:r>
              <a:rPr lang="nl-NL" sz="1400" dirty="0" smtClean="0"/>
              <a:t>Alleen als het invloed heeft op de houdbaarheid</a:t>
            </a:r>
            <a:r>
              <a:rPr lang="nl-NL" sz="2000" b="1" dirty="0" smtClean="0"/>
              <a:t/>
            </a:r>
            <a:br>
              <a:rPr lang="nl-NL" sz="2000" b="1" dirty="0" smtClean="0"/>
            </a:br>
            <a:r>
              <a:rPr lang="nl-NL" sz="2000" b="1" dirty="0" smtClean="0"/>
              <a:t/>
            </a:r>
            <a:br>
              <a:rPr lang="nl-NL" sz="2000" b="1" dirty="0" smtClean="0"/>
            </a:br>
            <a:r>
              <a:rPr lang="nl-NL" sz="2000" b="1" dirty="0" smtClean="0"/>
              <a:t>Naam fabrikant</a:t>
            </a:r>
            <a:br>
              <a:rPr lang="nl-NL" sz="2000" b="1" dirty="0" smtClean="0"/>
            </a:br>
            <a:r>
              <a:rPr lang="nl-NL" sz="2000" b="1" dirty="0" smtClean="0"/>
              <a:t/>
            </a:r>
            <a:br>
              <a:rPr lang="nl-NL" sz="2000" b="1" dirty="0" smtClean="0"/>
            </a:br>
            <a:r>
              <a:rPr lang="nl-NL" sz="2000" b="1" dirty="0" smtClean="0"/>
              <a:t>Inhoud</a:t>
            </a:r>
            <a:br>
              <a:rPr lang="nl-NL" sz="2000" b="1" dirty="0" smtClean="0"/>
            </a:br>
            <a:r>
              <a:rPr lang="nl-NL" sz="1600" b="1" dirty="0" smtClean="0"/>
              <a:t>netto</a:t>
            </a:r>
            <a:r>
              <a:rPr lang="nl-NL" sz="1600" dirty="0" smtClean="0"/>
              <a:t> hoeveelheid = zonder verpakking. </a:t>
            </a:r>
            <a:br>
              <a:rPr lang="nl-NL" sz="1600" dirty="0" smtClean="0"/>
            </a:br>
            <a:r>
              <a:rPr lang="nl-NL" sz="1600" dirty="0"/>
              <a:t>Het symbool </a:t>
            </a:r>
            <a:r>
              <a:rPr lang="nl-NL" sz="2200" b="1" dirty="0"/>
              <a:t>e</a:t>
            </a:r>
            <a:r>
              <a:rPr lang="nl-NL" sz="1600" dirty="0"/>
              <a:t> staat voor '</a:t>
            </a:r>
            <a:r>
              <a:rPr lang="nl-NL" sz="1600" dirty="0" err="1"/>
              <a:t>estimated</a:t>
            </a:r>
            <a:r>
              <a:rPr lang="nl-NL" sz="1600" dirty="0"/>
              <a:t>', </a:t>
            </a:r>
            <a:r>
              <a:rPr lang="nl-NL" sz="1600" dirty="0" smtClean="0"/>
              <a:t>ofwel</a:t>
            </a:r>
            <a:r>
              <a:rPr lang="nl-NL" sz="1600" dirty="0"/>
              <a:t> </a:t>
            </a:r>
            <a:r>
              <a:rPr lang="nl-NL" sz="1600" u="sng" dirty="0" smtClean="0"/>
              <a:t>ongeveer</a:t>
            </a:r>
            <a:r>
              <a:rPr lang="nl-NL" sz="1600" dirty="0" smtClean="0"/>
              <a:t>.</a:t>
            </a:r>
            <a:br>
              <a:rPr lang="nl-NL" sz="1600" dirty="0" smtClean="0"/>
            </a:br>
            <a:r>
              <a:rPr lang="nl-NL" sz="2000" b="1" dirty="0" smtClean="0"/>
              <a:t/>
            </a:r>
            <a:br>
              <a:rPr lang="nl-NL" sz="2000" b="1" dirty="0" smtClean="0"/>
            </a:br>
            <a:r>
              <a:rPr lang="nl-NL" sz="2000" b="1" dirty="0" smtClean="0"/>
              <a:t>Streepjescode</a:t>
            </a:r>
            <a:br>
              <a:rPr lang="nl-NL" sz="2000" b="1" dirty="0" smtClean="0"/>
            </a:br>
            <a:r>
              <a:rPr lang="nl-BE" sz="1600" dirty="0" smtClean="0">
                <a:latin typeface="+mj-lt"/>
                <a:ea typeface="Tahoma" pitchFamily="34" charset="0"/>
                <a:cs typeface="Tahoma" pitchFamily="34" charset="0"/>
              </a:rPr>
              <a:t>gebruikt voor het automatisch inscannen van gegevens</a:t>
            </a:r>
            <a:r>
              <a:rPr lang="nl-NL" sz="2000" dirty="0" smtClean="0"/>
              <a:t/>
            </a:r>
            <a:br>
              <a:rPr lang="nl-NL" sz="2000" dirty="0" smtClean="0"/>
            </a:br>
            <a:r>
              <a:rPr lang="nl-NL" sz="1600" dirty="0" smtClean="0">
                <a:latin typeface="+mn-lt"/>
              </a:rPr>
              <a:t>De </a:t>
            </a:r>
            <a:r>
              <a:rPr lang="nl-NL" sz="1600" dirty="0">
                <a:latin typeface="+mn-lt"/>
              </a:rPr>
              <a:t>eerste 2 of 3 cijfers zeggen in welk land de code is uitgegeven. </a:t>
            </a:r>
            <a:r>
              <a:rPr lang="nl-NL" sz="1600" dirty="0" smtClean="0">
                <a:latin typeface="+mn-lt"/>
              </a:rPr>
              <a:t>De </a:t>
            </a:r>
            <a:r>
              <a:rPr lang="nl-NL" sz="1600" dirty="0">
                <a:latin typeface="+mn-lt"/>
              </a:rPr>
              <a:t>code voor Nederland is 87.</a:t>
            </a:r>
            <a:r>
              <a:rPr lang="nl-NL" sz="2000" dirty="0"/>
              <a:t/>
            </a:r>
            <a:br>
              <a:rPr lang="nl-NL" sz="2000" dirty="0"/>
            </a:br>
            <a:r>
              <a:rPr lang="nl-NL" sz="2000" b="1" dirty="0" smtClean="0"/>
              <a:t/>
            </a:r>
            <a:br>
              <a:rPr lang="nl-NL" sz="2000" b="1" dirty="0" smtClean="0"/>
            </a:br>
            <a:r>
              <a:rPr lang="nl-NL" sz="2000" b="1" dirty="0" smtClean="0"/>
              <a:t/>
            </a:r>
            <a:br>
              <a:rPr lang="nl-NL" sz="2000" b="1" dirty="0" smtClean="0"/>
            </a:br>
            <a:endParaRPr lang="nl-NL" sz="20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2620" y="132526"/>
            <a:ext cx="4209820" cy="66088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413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682752" cy="6466730"/>
          </a:xfrm>
        </p:spPr>
        <p:txBody>
          <a:bodyPr>
            <a:normAutofit fontScale="90000"/>
          </a:bodyPr>
          <a:lstStyle/>
          <a:p>
            <a:pPr algn="l"/>
            <a:r>
              <a:rPr lang="nl-NL" sz="2000" b="1" dirty="0" smtClean="0"/>
              <a:t>Houdbaarheid: </a:t>
            </a:r>
            <a:br>
              <a:rPr lang="nl-NL" sz="2000" b="1" dirty="0" smtClean="0"/>
            </a:br>
            <a:r>
              <a:rPr lang="nl-NL" sz="1400" b="1" dirty="0" smtClean="0"/>
              <a:t>T.H.T :</a:t>
            </a:r>
            <a:r>
              <a:rPr lang="nl-NL" sz="1400" dirty="0" smtClean="0"/>
              <a:t>Tenminste Houdbaar Tot</a:t>
            </a:r>
            <a:br>
              <a:rPr lang="nl-NL" sz="1400" dirty="0" smtClean="0"/>
            </a:br>
            <a:r>
              <a:rPr lang="nl-NL" sz="1400" dirty="0" smtClean="0"/>
              <a:t>of</a:t>
            </a:r>
            <a:br>
              <a:rPr lang="nl-NL" sz="1400" dirty="0" smtClean="0"/>
            </a:br>
            <a:r>
              <a:rPr lang="nl-NL" sz="1400" b="1" dirty="0" smtClean="0"/>
              <a:t>T.G.T: </a:t>
            </a:r>
            <a:r>
              <a:rPr lang="nl-NL" sz="1400" dirty="0" smtClean="0"/>
              <a:t>Te Gebruiken Tot: uiterste datum waarop producten die snel bederven gegeten kunnen worden</a:t>
            </a:r>
            <a:r>
              <a:rPr lang="nl-NL" sz="1400" b="1" dirty="0" smtClean="0"/>
              <a:t/>
            </a:r>
            <a:br>
              <a:rPr lang="nl-NL" sz="1400" b="1" dirty="0" smtClean="0"/>
            </a:br>
            <a:r>
              <a:rPr lang="nl-NL" sz="1400" b="1" dirty="0" smtClean="0"/>
              <a:t/>
            </a:r>
            <a:br>
              <a:rPr lang="nl-NL" sz="1400" b="1" dirty="0" smtClean="0"/>
            </a:br>
            <a:r>
              <a:rPr lang="nl-NL" sz="2000" dirty="0"/>
              <a:t/>
            </a:r>
            <a:br>
              <a:rPr lang="nl-NL" sz="2000" dirty="0"/>
            </a:br>
            <a:r>
              <a:rPr lang="nl-NL" sz="2000" dirty="0" smtClean="0"/>
              <a:t>N</a:t>
            </a:r>
            <a:r>
              <a:rPr lang="nl-NL" sz="2000" b="1" dirty="0" smtClean="0"/>
              <a:t>aam Product</a:t>
            </a:r>
            <a:br>
              <a:rPr lang="nl-NL" sz="2000" b="1" dirty="0" smtClean="0"/>
            </a:br>
            <a:r>
              <a:rPr lang="nl-NL" sz="2000" b="1" dirty="0" smtClean="0"/>
              <a:t/>
            </a:r>
            <a:br>
              <a:rPr lang="nl-NL" sz="2000" b="1" dirty="0" smtClean="0"/>
            </a:br>
            <a:r>
              <a:rPr lang="nl-NL" sz="2000" b="1" dirty="0" smtClean="0"/>
              <a:t>Niet verplicht:</a:t>
            </a:r>
            <a:r>
              <a:rPr lang="nl-NL" sz="2000" b="1" dirty="0"/>
              <a:t/>
            </a:r>
            <a:br>
              <a:rPr lang="nl-NL" sz="2000" b="1" dirty="0"/>
            </a:br>
            <a:r>
              <a:rPr lang="nl-NL" sz="1400" b="1" dirty="0"/>
              <a:t>Plaatjes</a:t>
            </a:r>
            <a:r>
              <a:rPr lang="nl-NL" sz="1400" dirty="0" smtClean="0"/>
              <a:t/>
            </a:r>
            <a:br>
              <a:rPr lang="nl-NL" sz="1400" dirty="0" smtClean="0"/>
            </a:br>
            <a:r>
              <a:rPr lang="nl-NL" sz="1400" dirty="0"/>
              <a:t>Als op de verpakking een plaatje staat (in dit geval aardbeien), moet bij de ingrediënten staan hoeveel hiervan in het product zit. In dit geval 7% aardbei.</a:t>
            </a:r>
            <a:r>
              <a:rPr lang="nl-NL" sz="1400" b="1" dirty="0" smtClean="0"/>
              <a:t/>
            </a:r>
            <a:br>
              <a:rPr lang="nl-NL" sz="1400" b="1" dirty="0" smtClean="0"/>
            </a:br>
            <a:r>
              <a:rPr lang="nl-NL" sz="2000" dirty="0"/>
              <a:t/>
            </a:r>
            <a:br>
              <a:rPr lang="nl-NL" sz="2000" dirty="0"/>
            </a:br>
            <a:r>
              <a:rPr lang="nl-NL" sz="1400" b="1" dirty="0" smtClean="0"/>
              <a:t>Claims</a:t>
            </a:r>
            <a:r>
              <a:rPr lang="nl-NL" sz="1400" dirty="0"/>
              <a:t/>
            </a:r>
            <a:br>
              <a:rPr lang="nl-NL" sz="1400" dirty="0"/>
            </a:br>
            <a:r>
              <a:rPr lang="nl-NL" sz="1400" dirty="0" smtClean="0"/>
              <a:t>Fabrikanten </a:t>
            </a:r>
            <a:r>
              <a:rPr lang="nl-NL" sz="1400" dirty="0"/>
              <a:t>zijn vrij de termen 'natuurlijk', 'vers' of 'ambachtelijk' te gebruiken, zolang ze niet misleidend zijn</a:t>
            </a:r>
            <a:r>
              <a:rPr lang="nl-NL" sz="1400" dirty="0" smtClean="0"/>
              <a:t>.</a:t>
            </a:r>
            <a:br>
              <a:rPr lang="nl-NL" sz="1400" dirty="0" smtClean="0"/>
            </a:br>
            <a:r>
              <a:rPr lang="nl-NL" sz="1400" dirty="0" smtClean="0"/>
              <a:t/>
            </a:r>
            <a:br>
              <a:rPr lang="nl-NL" sz="1400" dirty="0" smtClean="0"/>
            </a:br>
            <a:r>
              <a:rPr lang="nl-NL" sz="1400" dirty="0"/>
              <a:t>Rijk aan calcium en vitamine B12' en '0% vet' zijn voedingsclaims en moeten aan Europese regels voldoen.</a:t>
            </a:r>
            <a:r>
              <a:rPr lang="nl-NL" sz="1400" dirty="0" smtClean="0"/>
              <a:t/>
            </a:r>
            <a:br>
              <a:rPr lang="nl-NL" sz="1400" dirty="0" smtClean="0"/>
            </a:br>
            <a:r>
              <a:rPr lang="nl-NL" sz="1400" dirty="0" smtClean="0"/>
              <a:t/>
            </a:r>
            <a:br>
              <a:rPr lang="nl-NL" sz="1400" dirty="0" smtClean="0"/>
            </a:br>
            <a:r>
              <a:rPr lang="nl-NL" sz="1400" b="1" dirty="0"/>
              <a:t>Keurmerk</a:t>
            </a:r>
            <a:r>
              <a:rPr lang="nl-NL" sz="1400" dirty="0" smtClean="0"/>
              <a:t/>
            </a:r>
            <a:br>
              <a:rPr lang="nl-NL" sz="1400" dirty="0" smtClean="0"/>
            </a:br>
            <a:r>
              <a:rPr lang="nl-NL" sz="1400" dirty="0"/>
              <a:t>Een keurmerk op de verpakking of het etiket kan helpen bij het maken van een gezonde of duurzame keuze.</a:t>
            </a:r>
          </a:p>
        </p:txBody>
      </p:sp>
      <p:pic>
        <p:nvPicPr>
          <p:cNvPr id="2052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21424"/>
            <a:ext cx="4581128" cy="6600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5712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dirty="0" smtClean="0"/>
              <a:t>Wat moet er verplicht op een etiket staan?</a:t>
            </a:r>
            <a:endParaRPr lang="nl-NL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solidFill>
            <a:srgbClr val="92D050"/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sz="2000" b="1" dirty="0" smtClean="0"/>
              <a:t>Op </a:t>
            </a:r>
            <a:r>
              <a:rPr lang="nl-NL" sz="2000" b="1" u="sng" dirty="0" smtClean="0"/>
              <a:t>alle</a:t>
            </a:r>
            <a:r>
              <a:rPr lang="nl-NL" sz="2000" b="1" dirty="0" smtClean="0"/>
              <a:t> etiketten:</a:t>
            </a:r>
          </a:p>
          <a:p>
            <a:pPr marL="0" indent="0">
              <a:buNone/>
            </a:pPr>
            <a:r>
              <a:rPr lang="nl-NL" dirty="0" smtClean="0"/>
              <a:t>-Naam</a:t>
            </a:r>
          </a:p>
          <a:p>
            <a:pPr marL="0" indent="0">
              <a:buNone/>
            </a:pPr>
            <a:r>
              <a:rPr lang="nl-NL" dirty="0" smtClean="0"/>
              <a:t>-Ingrediëntenlijst</a:t>
            </a:r>
          </a:p>
          <a:p>
            <a:pPr marL="0" indent="0">
              <a:buNone/>
            </a:pPr>
            <a:r>
              <a:rPr lang="nl-NL" dirty="0" smtClean="0"/>
              <a:t>-Netto inhoud </a:t>
            </a:r>
          </a:p>
          <a:p>
            <a:pPr marL="0" indent="0">
              <a:buNone/>
            </a:pPr>
            <a:r>
              <a:rPr lang="nl-NL" sz="1800" dirty="0" smtClean="0"/>
              <a:t>   (zonder verpakking)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-Houdbaarheidsdatum</a:t>
            </a:r>
            <a:br>
              <a:rPr lang="nl-NL" dirty="0" smtClean="0"/>
            </a:br>
            <a:r>
              <a:rPr lang="nl-NL" dirty="0" smtClean="0"/>
              <a:t>  </a:t>
            </a:r>
            <a:r>
              <a:rPr lang="nl-NL" sz="1800" dirty="0" smtClean="0"/>
              <a:t>(T.H.T of T.G.T)</a:t>
            </a:r>
          </a:p>
          <a:p>
            <a:pPr marL="0" indent="0">
              <a:buNone/>
            </a:pPr>
            <a:r>
              <a:rPr lang="nl-NL" dirty="0" smtClean="0"/>
              <a:t>-Naam fabrikant</a:t>
            </a:r>
          </a:p>
          <a:p>
            <a:pPr marL="0" indent="0">
              <a:buNone/>
            </a:pPr>
            <a:r>
              <a:rPr lang="nl-NL" dirty="0" smtClean="0"/>
              <a:t>-Voedingswaarde tabel</a:t>
            </a:r>
          </a:p>
          <a:p>
            <a:pPr marL="0" indent="0">
              <a:buNone/>
            </a:pPr>
            <a:r>
              <a:rPr lang="nl-NL" smtClean="0"/>
              <a:t>-Streepjescode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solidFill>
            <a:srgbClr val="CCCCFF"/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sz="2000" b="1" dirty="0" smtClean="0"/>
              <a:t>Alleen als het van toepassing is:</a:t>
            </a:r>
          </a:p>
          <a:p>
            <a:pPr marL="0" indent="0">
              <a:buNone/>
            </a:pPr>
            <a:r>
              <a:rPr lang="nl-NL" dirty="0" smtClean="0"/>
              <a:t>-Allergenen</a:t>
            </a:r>
          </a:p>
          <a:p>
            <a:pPr marL="0" indent="0">
              <a:buNone/>
            </a:pPr>
            <a:r>
              <a:rPr lang="nl-NL" dirty="0" smtClean="0"/>
              <a:t>-Hoeveel ingrediënten</a:t>
            </a:r>
            <a:br>
              <a:rPr lang="nl-NL" dirty="0" smtClean="0"/>
            </a:br>
            <a:r>
              <a:rPr lang="nl-NL" dirty="0" smtClean="0"/>
              <a:t>  </a:t>
            </a:r>
            <a:r>
              <a:rPr lang="nl-NL" sz="1800" dirty="0" smtClean="0"/>
              <a:t>(bij naam product of op plaatje, </a:t>
            </a:r>
            <a:br>
              <a:rPr lang="nl-NL" sz="1800" dirty="0" smtClean="0"/>
            </a:br>
            <a:r>
              <a:rPr lang="nl-NL" sz="1800" dirty="0" smtClean="0"/>
              <a:t>    bijvoorbeeld: aardbeien yoghurt)</a:t>
            </a:r>
          </a:p>
          <a:p>
            <a:pPr marL="0" indent="0">
              <a:buNone/>
            </a:pPr>
            <a:r>
              <a:rPr lang="nl-NL" dirty="0" smtClean="0"/>
              <a:t>-Bewaarvoorschrift</a:t>
            </a:r>
          </a:p>
          <a:p>
            <a:pPr marL="0" indent="0">
              <a:buNone/>
            </a:pPr>
            <a:r>
              <a:rPr lang="nl-NL" dirty="0" smtClean="0"/>
              <a:t>-Gebruiksaanwijzing</a:t>
            </a:r>
          </a:p>
          <a:p>
            <a:pPr marL="0" indent="0">
              <a:buNone/>
            </a:pPr>
            <a:r>
              <a:rPr lang="nl-NL" dirty="0" smtClean="0"/>
              <a:t>-</a:t>
            </a:r>
            <a:r>
              <a:rPr lang="nl-NL" sz="2400" dirty="0" smtClean="0"/>
              <a:t>Oorsprong/land van herkomst</a:t>
            </a:r>
          </a:p>
          <a:p>
            <a:pPr marL="0" indent="0">
              <a:buNone/>
            </a:pPr>
            <a:r>
              <a:rPr lang="nl-NL" sz="2400" dirty="0" smtClean="0"/>
              <a:t>-Alcoholpercentage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52055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Afbeeldingsresultaat voor allergen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564904"/>
            <a:ext cx="7845381" cy="2710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Allergenen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9" name="Tijdelijke aanduiding voor inhoud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28245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00FD2EBEFE0D488D0946A884B1A9DE" ma:contentTypeVersion="12" ma:contentTypeDescription="Een nieuw document maken." ma:contentTypeScope="" ma:versionID="92ee653d64925db5d74b13c5bf23beba">
  <xsd:schema xmlns:xsd="http://www.w3.org/2001/XMLSchema" xmlns:xs="http://www.w3.org/2001/XMLSchema" xmlns:p="http://schemas.microsoft.com/office/2006/metadata/properties" xmlns:ns2="887056e5-f88d-46d1-9611-a3f4b12c3a07" xmlns:ns3="8222ef23-ae55-416f-bf35-13fd773054d5" targetNamespace="http://schemas.microsoft.com/office/2006/metadata/properties" ma:root="true" ma:fieldsID="1bd1f90a080a276754e7cb7f98aadbe7" ns2:_="" ns3:_="">
    <xsd:import namespace="887056e5-f88d-46d1-9611-a3f4b12c3a07"/>
    <xsd:import namespace="8222ef23-ae55-416f-bf35-13fd773054d5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7056e5-f88d-46d1-9611-a3f4b12c3a07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Waarde van de document-id" ma:description="De waarde van de document-id die aan dit item is toegewezen." ma:internalName="_dlc_DocId" ma:readOnly="true">
      <xsd:simpleType>
        <xsd:restriction base="dms:Text"/>
      </xsd:simpleType>
    </xsd:element>
    <xsd:element name="_dlc_DocIdUrl" ma:index="9" nillable="true" ma:displayName="Document-id" ma:description="Permanente koppeling naar dit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1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atst gedeeld, per gebruik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4" nillable="true" ma:displayName="Laatst gedeeld, per tijdstip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22ef23-ae55-416f-bf35-13fd773054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5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6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7" nillable="true" ma:displayName="MediaServiceAutoTags" ma:internalName="MediaServiceAutoTags" ma:readOnly="true">
      <xsd:simpleType>
        <xsd:restriction base="dms:Text"/>
      </xsd:simpleType>
    </xsd:element>
    <xsd:element name="MediaServiceOCR" ma:index="18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9805F060-309A-435A-8ABB-91E12DBFD487}">
  <ds:schemaRefs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purl.org/dc/dcmitype/"/>
    <ds:schemaRef ds:uri="8222ef23-ae55-416f-bf35-13fd773054d5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887056e5-f88d-46d1-9611-a3f4b12c3a07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0E2E7F85-A3E4-4802-A5D6-11DB2AD3882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44635EA-5018-4AB5-8B41-455B234D151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7056e5-f88d-46d1-9611-a3f4b12c3a07"/>
    <ds:schemaRef ds:uri="8222ef23-ae55-416f-bf35-13fd773054d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059AD99B-52FE-4A20-944B-586FA67D482C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48</Words>
  <Application>Microsoft Office PowerPoint</Application>
  <PresentationFormat>Diavoorstelling (4:3)</PresentationFormat>
  <Paragraphs>21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Arial</vt:lpstr>
      <vt:lpstr>Calibri</vt:lpstr>
      <vt:lpstr>Tahoma</vt:lpstr>
      <vt:lpstr>Kantoorthema</vt:lpstr>
      <vt:lpstr>Wat staat er op een etiket?</vt:lpstr>
      <vt:lpstr>  Ingrediënten. Wat het meest in het product zit, staat vooraan. Wat er het minst inzit achteraan. Info over allergenen: belangrijk voor mensen die allergisch zijn aan bepaalde voedingsstoffen of toevoegingen  Voedingswaarde :schijf van 5 Energie: uitgedrukt in kilocalorieën (kcal) of kilojoule (kJ).   Koolhydraten: suikers en meervoudige koolhydraten (zetmeel).   Vetten verzadigde en onverzadigde vetten.   Referentie inname: maximale hoeveelheid om elke dag te eten. ADH: aanbevolen dagelijkse hoeveelheid  Bewaaradvies Alleen als het invloed heeft op de houdbaarheid  Naam fabrikant  Inhoud netto hoeveelheid = zonder verpakking.  Het symbool e staat voor 'estimated', ofwel ongeveer.  Streepjescode gebruikt voor het automatisch inscannen van gegevens De eerste 2 of 3 cijfers zeggen in welk land de code is uitgegeven. De code voor Nederland is 87.   </vt:lpstr>
      <vt:lpstr>Houdbaarheid:  T.H.T :Tenminste Houdbaar Tot of T.G.T: Te Gebruiken Tot: uiterste datum waarop producten die snel bederven gegeten kunnen worden   Naam Product  Niet verplicht: Plaatjes Als op de verpakking een plaatje staat (in dit geval aardbeien), moet bij de ingrediënten staan hoeveel hiervan in het product zit. In dit geval 7% aardbei.  Claims Fabrikanten zijn vrij de termen 'natuurlijk', 'vers' of 'ambachtelijk' te gebruiken, zolang ze niet misleidend zijn.  Rijk aan calcium en vitamine B12' en '0% vet' zijn voedingsclaims en moeten aan Europese regels voldoen.  Keurmerk Een keurmerk op de verpakking of het etiket kan helpen bij het maken van een gezonde of duurzame keuze.</vt:lpstr>
      <vt:lpstr>Wat moet er verplicht op een etiket staan?</vt:lpstr>
      <vt:lpstr> Allergenen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Windows-gebruiker</dc:creator>
  <cp:lastModifiedBy>Mecheline Lips-Maas</cp:lastModifiedBy>
  <cp:revision>22</cp:revision>
  <dcterms:created xsi:type="dcterms:W3CDTF">2017-10-01T18:51:50Z</dcterms:created>
  <dcterms:modified xsi:type="dcterms:W3CDTF">2019-10-17T10:42:36Z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0x0101000E00FD2EBEFE0D488D0946A884B1A9DE</vt:lpwstr>
  </property>
</Properties>
</file>